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2" r:id="rId3"/>
    <p:sldId id="277" r:id="rId4"/>
    <p:sldId id="279" r:id="rId5"/>
    <p:sldId id="280" r:id="rId6"/>
    <p:sldId id="278" r:id="rId7"/>
    <p:sldId id="288" r:id="rId8"/>
    <p:sldId id="271" r:id="rId9"/>
    <p:sldId id="275" r:id="rId10"/>
    <p:sldId id="259" r:id="rId11"/>
    <p:sldId id="268" r:id="rId12"/>
    <p:sldId id="281" r:id="rId13"/>
    <p:sldId id="287" r:id="rId14"/>
    <p:sldId id="283" r:id="rId15"/>
    <p:sldId id="263" r:id="rId16"/>
    <p:sldId id="273" r:id="rId17"/>
    <p:sldId id="266" r:id="rId18"/>
    <p:sldId id="274" r:id="rId19"/>
    <p:sldId id="260" r:id="rId20"/>
    <p:sldId id="285" r:id="rId21"/>
    <p:sldId id="286" r:id="rId22"/>
    <p:sldId id="284" r:id="rId23"/>
    <p:sldId id="289" r:id="rId24"/>
    <p:sldId id="264" r:id="rId25"/>
    <p:sldId id="262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Foerster" initials="SF" lastIdx="1" clrIdx="0">
    <p:extLst>
      <p:ext uri="{19B8F6BF-5375-455C-9EA6-DF929625EA0E}">
        <p15:presenceInfo xmlns:p15="http://schemas.microsoft.com/office/powerpoint/2012/main" userId="940f94531d1892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FFE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0568" autoAdjust="0"/>
  </p:normalViewPr>
  <p:slideViewPr>
    <p:cSldViewPr snapToGrid="0">
      <p:cViewPr varScale="1">
        <p:scale>
          <a:sx n="79" d="100"/>
          <a:sy n="79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D4732-584F-47E6-B612-C0111069F3B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9982-8101-4AF8-94E9-A622444E0440}">
      <dgm:prSet phldrT="[Text]" custT="1"/>
      <dgm:spPr/>
      <dgm:t>
        <a:bodyPr/>
        <a:lstStyle/>
        <a:p>
          <a:r>
            <a:rPr lang="en-US" sz="2800" dirty="0"/>
            <a:t>Population</a:t>
          </a:r>
        </a:p>
      </dgm:t>
    </dgm:pt>
    <dgm:pt modelId="{B97097A1-49E2-4978-9835-435D67220A5C}" type="parTrans" cxnId="{537337AE-34FD-4785-A906-77ADA4B25D24}">
      <dgm:prSet/>
      <dgm:spPr/>
      <dgm:t>
        <a:bodyPr/>
        <a:lstStyle/>
        <a:p>
          <a:endParaRPr lang="en-US" sz="900"/>
        </a:p>
      </dgm:t>
    </dgm:pt>
    <dgm:pt modelId="{9A3FB2C6-757F-4B5E-8031-56FCFA4E5291}" type="sibTrans" cxnId="{537337AE-34FD-4785-A906-77ADA4B25D24}">
      <dgm:prSet/>
      <dgm:spPr/>
      <dgm:t>
        <a:bodyPr/>
        <a:lstStyle/>
        <a:p>
          <a:endParaRPr lang="en-US" sz="900"/>
        </a:p>
      </dgm:t>
    </dgm:pt>
    <dgm:pt modelId="{661DD30D-4F51-497B-9178-FB7796E6D1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Disease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89D1EAEC-F3ED-462D-8B0D-B39537F0D815}" type="parTrans" cxnId="{3B7E94AF-2630-4E1F-A269-7523FCBF4B5F}">
      <dgm:prSet custT="1"/>
      <dgm:spPr/>
      <dgm:t>
        <a:bodyPr/>
        <a:lstStyle/>
        <a:p>
          <a:endParaRPr lang="en-US" sz="100"/>
        </a:p>
      </dgm:t>
    </dgm:pt>
    <dgm:pt modelId="{DF250C61-F847-45A1-9BE8-D22E7E12E1F5}" type="sibTrans" cxnId="{3B7E94AF-2630-4E1F-A269-7523FCBF4B5F}">
      <dgm:prSet/>
      <dgm:spPr/>
      <dgm:t>
        <a:bodyPr/>
        <a:lstStyle/>
        <a:p>
          <a:endParaRPr lang="en-US" sz="900"/>
        </a:p>
      </dgm:t>
    </dgm:pt>
    <dgm:pt modelId="{20FEA238-6D08-4761-B232-68EDD41D3BC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No disease</a:t>
          </a:r>
        </a:p>
        <a:p>
          <a:pPr>
            <a:spcAft>
              <a:spcPts val="0"/>
            </a:spcAft>
          </a:pPr>
          <a:r>
            <a:rPr lang="en-US" sz="2400" dirty="0"/>
            <a:t>p = 0.99</a:t>
          </a:r>
        </a:p>
      </dgm:t>
    </dgm:pt>
    <dgm:pt modelId="{AD61ADED-FCBE-4F63-A54A-09F9B9B759D8}" type="parTrans" cxnId="{033464FB-223D-4195-B30F-AB543FD4D08C}">
      <dgm:prSet custT="1"/>
      <dgm:spPr/>
      <dgm:t>
        <a:bodyPr/>
        <a:lstStyle/>
        <a:p>
          <a:endParaRPr lang="en-US" sz="100"/>
        </a:p>
      </dgm:t>
    </dgm:pt>
    <dgm:pt modelId="{6F6BD6E3-6F9F-4B8E-B858-78A5782E2F1B}" type="sibTrans" cxnId="{033464FB-223D-4195-B30F-AB543FD4D08C}">
      <dgm:prSet/>
      <dgm:spPr/>
      <dgm:t>
        <a:bodyPr/>
        <a:lstStyle/>
        <a:p>
          <a:endParaRPr lang="en-US" sz="900"/>
        </a:p>
      </dgm:t>
    </dgm:pt>
    <dgm:pt modelId="{7EE02E13-6FEF-4BAB-B1A4-63C799D7015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+</a:t>
          </a:r>
        </a:p>
        <a:p>
          <a:pPr>
            <a:spcAft>
              <a:spcPts val="0"/>
            </a:spcAft>
          </a:pPr>
          <a:r>
            <a:rPr lang="en-US" sz="2400" dirty="0"/>
            <a:t>p = 0.99</a:t>
          </a:r>
        </a:p>
      </dgm:t>
    </dgm:pt>
    <dgm:pt modelId="{EF3C8210-4BAA-4AC2-AA49-48503B1E1C04}" type="parTrans" cxnId="{92788DBE-40AD-4D93-955D-D6B52643FDC3}">
      <dgm:prSet custT="1"/>
      <dgm:spPr/>
      <dgm:t>
        <a:bodyPr/>
        <a:lstStyle/>
        <a:p>
          <a:endParaRPr lang="en-US" sz="100"/>
        </a:p>
      </dgm:t>
    </dgm:pt>
    <dgm:pt modelId="{DEF1021D-1F50-42E9-B095-2AAA8B1168D7}" type="sibTrans" cxnId="{92788DBE-40AD-4D93-955D-D6B52643FDC3}">
      <dgm:prSet/>
      <dgm:spPr/>
      <dgm:t>
        <a:bodyPr/>
        <a:lstStyle/>
        <a:p>
          <a:endParaRPr lang="en-US" sz="900"/>
        </a:p>
      </dgm:t>
    </dgm:pt>
    <dgm:pt modelId="{4F00A4C5-EA6A-4779-B027-C84C2DD666A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–</a:t>
          </a:r>
        </a:p>
        <a:p>
          <a:pPr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9585BC41-F28B-4935-B958-F492898B2AE7}" type="parTrans" cxnId="{7BD1C91D-69AC-479D-92F3-F6B2C9E7E7B3}">
      <dgm:prSet custT="1"/>
      <dgm:spPr/>
      <dgm:t>
        <a:bodyPr/>
        <a:lstStyle/>
        <a:p>
          <a:endParaRPr lang="en-US" sz="100"/>
        </a:p>
      </dgm:t>
    </dgm:pt>
    <dgm:pt modelId="{93305418-8A50-4992-A57C-F79F684D2B0F}" type="sibTrans" cxnId="{7BD1C91D-69AC-479D-92F3-F6B2C9E7E7B3}">
      <dgm:prSet/>
      <dgm:spPr/>
      <dgm:t>
        <a:bodyPr/>
        <a:lstStyle/>
        <a:p>
          <a:endParaRPr lang="en-US" sz="900"/>
        </a:p>
      </dgm:t>
    </dgm:pt>
    <dgm:pt modelId="{922D34E8-034D-4EAA-8B8A-A397B55CB31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+</a:t>
          </a:r>
        </a:p>
        <a:p>
          <a:pPr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4D4C6C4D-F729-4783-BDB6-5657AE85815D}" type="parTrans" cxnId="{0A027C0B-4B42-4BE0-9B2B-B5DE2E4F3B41}">
      <dgm:prSet custT="1"/>
      <dgm:spPr/>
      <dgm:t>
        <a:bodyPr/>
        <a:lstStyle/>
        <a:p>
          <a:endParaRPr lang="en-US" sz="100"/>
        </a:p>
      </dgm:t>
    </dgm:pt>
    <dgm:pt modelId="{F06831C6-40E4-468D-ABD0-5AA56B7ADFB2}" type="sibTrans" cxnId="{0A027C0B-4B42-4BE0-9B2B-B5DE2E4F3B41}">
      <dgm:prSet/>
      <dgm:spPr/>
      <dgm:t>
        <a:bodyPr/>
        <a:lstStyle/>
        <a:p>
          <a:endParaRPr lang="en-US" sz="900"/>
        </a:p>
      </dgm:t>
    </dgm:pt>
    <dgm:pt modelId="{8859A3D5-EB66-416C-9FC2-646B6685F1B9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–</a:t>
          </a:r>
        </a:p>
        <a:p>
          <a:pPr>
            <a:spcAft>
              <a:spcPts val="0"/>
            </a:spcAft>
          </a:pPr>
          <a:r>
            <a:rPr lang="en-US" sz="2400" dirty="0"/>
            <a:t>p = 0.99 </a:t>
          </a:r>
        </a:p>
      </dgm:t>
    </dgm:pt>
    <dgm:pt modelId="{8E2EB235-C457-4B2C-B013-5E91490D7549}" type="parTrans" cxnId="{3E2395A0-8814-45D6-AC16-639730EB3930}">
      <dgm:prSet custT="1"/>
      <dgm:spPr/>
      <dgm:t>
        <a:bodyPr/>
        <a:lstStyle/>
        <a:p>
          <a:endParaRPr lang="en-US" sz="100"/>
        </a:p>
      </dgm:t>
    </dgm:pt>
    <dgm:pt modelId="{353CD702-EFC2-477C-A80B-DEAF5884EAA6}" type="sibTrans" cxnId="{3E2395A0-8814-45D6-AC16-639730EB3930}">
      <dgm:prSet/>
      <dgm:spPr/>
      <dgm:t>
        <a:bodyPr/>
        <a:lstStyle/>
        <a:p>
          <a:endParaRPr lang="en-US" sz="900"/>
        </a:p>
      </dgm:t>
    </dgm:pt>
    <dgm:pt modelId="{C8262F98-9FF1-49E8-8824-430238E3E802}" type="pres">
      <dgm:prSet presAssocID="{F69D4732-584F-47E6-B612-C0111069F3B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62B8F-5A86-4B81-9068-630493B60B06}" type="pres">
      <dgm:prSet presAssocID="{950D9982-8101-4AF8-94E9-A622444E0440}" presName="root1" presStyleCnt="0"/>
      <dgm:spPr/>
    </dgm:pt>
    <dgm:pt modelId="{8763A36D-093F-48C9-8CE8-DF7B8B795FD7}" type="pres">
      <dgm:prSet presAssocID="{950D9982-8101-4AF8-94E9-A622444E0440}" presName="LevelOneTextNode" presStyleLbl="node0" presStyleIdx="0" presStyleCnt="1">
        <dgm:presLayoutVars>
          <dgm:chPref val="3"/>
        </dgm:presLayoutVars>
      </dgm:prSet>
      <dgm:spPr/>
    </dgm:pt>
    <dgm:pt modelId="{76FDC2AF-6A50-426C-94CF-FE3EBBD60A6C}" type="pres">
      <dgm:prSet presAssocID="{950D9982-8101-4AF8-94E9-A622444E0440}" presName="level2hierChild" presStyleCnt="0"/>
      <dgm:spPr/>
    </dgm:pt>
    <dgm:pt modelId="{E18D806D-6293-4962-AF19-390CEAB22189}" type="pres">
      <dgm:prSet presAssocID="{89D1EAEC-F3ED-462D-8B0D-B39537F0D815}" presName="conn2-1" presStyleLbl="parChTrans1D2" presStyleIdx="0" presStyleCnt="2"/>
      <dgm:spPr/>
    </dgm:pt>
    <dgm:pt modelId="{2B7989DE-F0F1-43AE-95EB-2CD754B628F5}" type="pres">
      <dgm:prSet presAssocID="{89D1EAEC-F3ED-462D-8B0D-B39537F0D815}" presName="connTx" presStyleLbl="parChTrans1D2" presStyleIdx="0" presStyleCnt="2"/>
      <dgm:spPr/>
    </dgm:pt>
    <dgm:pt modelId="{90128DF8-3B39-4FAB-ACFA-1722362E07AB}" type="pres">
      <dgm:prSet presAssocID="{661DD30D-4F51-497B-9178-FB7796E6D155}" presName="root2" presStyleCnt="0"/>
      <dgm:spPr/>
    </dgm:pt>
    <dgm:pt modelId="{5A1B186A-551B-4D86-9F54-11854CDC6169}" type="pres">
      <dgm:prSet presAssocID="{661DD30D-4F51-497B-9178-FB7796E6D155}" presName="LevelTwoTextNode" presStyleLbl="node2" presStyleIdx="0" presStyleCnt="2">
        <dgm:presLayoutVars>
          <dgm:chPref val="3"/>
        </dgm:presLayoutVars>
      </dgm:prSet>
      <dgm:spPr/>
    </dgm:pt>
    <dgm:pt modelId="{4267F4DE-A5D4-4599-9E6F-0AFE5E567EDC}" type="pres">
      <dgm:prSet presAssocID="{661DD30D-4F51-497B-9178-FB7796E6D155}" presName="level3hierChild" presStyleCnt="0"/>
      <dgm:spPr/>
    </dgm:pt>
    <dgm:pt modelId="{995EA40E-9510-464D-81E6-472B5EBEF8D9}" type="pres">
      <dgm:prSet presAssocID="{EF3C8210-4BAA-4AC2-AA49-48503B1E1C04}" presName="conn2-1" presStyleLbl="parChTrans1D3" presStyleIdx="0" presStyleCnt="4"/>
      <dgm:spPr/>
    </dgm:pt>
    <dgm:pt modelId="{D306209C-0B70-43BF-884B-59B31921CE84}" type="pres">
      <dgm:prSet presAssocID="{EF3C8210-4BAA-4AC2-AA49-48503B1E1C04}" presName="connTx" presStyleLbl="parChTrans1D3" presStyleIdx="0" presStyleCnt="4"/>
      <dgm:spPr/>
    </dgm:pt>
    <dgm:pt modelId="{A4010CA9-5CF9-4A53-A59B-DD97A44FB6B6}" type="pres">
      <dgm:prSet presAssocID="{7EE02E13-6FEF-4BAB-B1A4-63C799D70155}" presName="root2" presStyleCnt="0"/>
      <dgm:spPr/>
    </dgm:pt>
    <dgm:pt modelId="{D3C3B4C4-083E-405E-9611-73E23C8D78B9}" type="pres">
      <dgm:prSet presAssocID="{7EE02E13-6FEF-4BAB-B1A4-63C799D70155}" presName="LevelTwoTextNode" presStyleLbl="node3" presStyleIdx="0" presStyleCnt="4">
        <dgm:presLayoutVars>
          <dgm:chPref val="3"/>
        </dgm:presLayoutVars>
      </dgm:prSet>
      <dgm:spPr/>
    </dgm:pt>
    <dgm:pt modelId="{57D63FFD-FD48-4E33-9BA6-4F0052E75C38}" type="pres">
      <dgm:prSet presAssocID="{7EE02E13-6FEF-4BAB-B1A4-63C799D70155}" presName="level3hierChild" presStyleCnt="0"/>
      <dgm:spPr/>
    </dgm:pt>
    <dgm:pt modelId="{047112DC-1770-4D29-9F95-BFE1EDCCBA2E}" type="pres">
      <dgm:prSet presAssocID="{9585BC41-F28B-4935-B958-F492898B2AE7}" presName="conn2-1" presStyleLbl="parChTrans1D3" presStyleIdx="1" presStyleCnt="4"/>
      <dgm:spPr/>
    </dgm:pt>
    <dgm:pt modelId="{CB94C1B5-D928-4B0C-BE79-1D168AA7E31E}" type="pres">
      <dgm:prSet presAssocID="{9585BC41-F28B-4935-B958-F492898B2AE7}" presName="connTx" presStyleLbl="parChTrans1D3" presStyleIdx="1" presStyleCnt="4"/>
      <dgm:spPr/>
    </dgm:pt>
    <dgm:pt modelId="{D5483F1A-DAEA-41FB-8F97-28A26D981091}" type="pres">
      <dgm:prSet presAssocID="{4F00A4C5-EA6A-4779-B027-C84C2DD666A2}" presName="root2" presStyleCnt="0"/>
      <dgm:spPr/>
    </dgm:pt>
    <dgm:pt modelId="{04D58110-6C5A-41AE-8FCA-32C2184A2C43}" type="pres">
      <dgm:prSet presAssocID="{4F00A4C5-EA6A-4779-B027-C84C2DD666A2}" presName="LevelTwoTextNode" presStyleLbl="node3" presStyleIdx="1" presStyleCnt="4">
        <dgm:presLayoutVars>
          <dgm:chPref val="3"/>
        </dgm:presLayoutVars>
      </dgm:prSet>
      <dgm:spPr/>
    </dgm:pt>
    <dgm:pt modelId="{235C3F7B-B185-419D-9EEB-5C479FAF5574}" type="pres">
      <dgm:prSet presAssocID="{4F00A4C5-EA6A-4779-B027-C84C2DD666A2}" presName="level3hierChild" presStyleCnt="0"/>
      <dgm:spPr/>
    </dgm:pt>
    <dgm:pt modelId="{57DD3952-8717-4D41-9651-38110900181E}" type="pres">
      <dgm:prSet presAssocID="{AD61ADED-FCBE-4F63-A54A-09F9B9B759D8}" presName="conn2-1" presStyleLbl="parChTrans1D2" presStyleIdx="1" presStyleCnt="2"/>
      <dgm:spPr/>
    </dgm:pt>
    <dgm:pt modelId="{DEBB422E-651F-4380-BF08-0B8C11FEFF31}" type="pres">
      <dgm:prSet presAssocID="{AD61ADED-FCBE-4F63-A54A-09F9B9B759D8}" presName="connTx" presStyleLbl="parChTrans1D2" presStyleIdx="1" presStyleCnt="2"/>
      <dgm:spPr/>
    </dgm:pt>
    <dgm:pt modelId="{BDAFCD67-1A44-4D24-B1F5-59B0C5E5BC33}" type="pres">
      <dgm:prSet presAssocID="{20FEA238-6D08-4761-B232-68EDD41D3BCC}" presName="root2" presStyleCnt="0"/>
      <dgm:spPr/>
    </dgm:pt>
    <dgm:pt modelId="{6C681470-FCBD-46BD-9845-C6EC1C5BEDA8}" type="pres">
      <dgm:prSet presAssocID="{20FEA238-6D08-4761-B232-68EDD41D3BCC}" presName="LevelTwoTextNode" presStyleLbl="node2" presStyleIdx="1" presStyleCnt="2">
        <dgm:presLayoutVars>
          <dgm:chPref val="3"/>
        </dgm:presLayoutVars>
      </dgm:prSet>
      <dgm:spPr/>
    </dgm:pt>
    <dgm:pt modelId="{4A5C1086-D59F-488F-9A5C-1A9D9642A200}" type="pres">
      <dgm:prSet presAssocID="{20FEA238-6D08-4761-B232-68EDD41D3BCC}" presName="level3hierChild" presStyleCnt="0"/>
      <dgm:spPr/>
    </dgm:pt>
    <dgm:pt modelId="{C88C660C-2834-4563-BE6E-D977B9FA95EE}" type="pres">
      <dgm:prSet presAssocID="{4D4C6C4D-F729-4783-BDB6-5657AE85815D}" presName="conn2-1" presStyleLbl="parChTrans1D3" presStyleIdx="2" presStyleCnt="4"/>
      <dgm:spPr/>
    </dgm:pt>
    <dgm:pt modelId="{C2E899B0-6100-4B1E-8EE7-1B43A014AF34}" type="pres">
      <dgm:prSet presAssocID="{4D4C6C4D-F729-4783-BDB6-5657AE85815D}" presName="connTx" presStyleLbl="parChTrans1D3" presStyleIdx="2" presStyleCnt="4"/>
      <dgm:spPr/>
    </dgm:pt>
    <dgm:pt modelId="{3EEFF19F-F588-4873-96D7-5BF08A32017B}" type="pres">
      <dgm:prSet presAssocID="{922D34E8-034D-4EAA-8B8A-A397B55CB310}" presName="root2" presStyleCnt="0"/>
      <dgm:spPr/>
    </dgm:pt>
    <dgm:pt modelId="{EA80937A-922A-49B4-809D-CFD9D595A474}" type="pres">
      <dgm:prSet presAssocID="{922D34E8-034D-4EAA-8B8A-A397B55CB310}" presName="LevelTwoTextNode" presStyleLbl="node3" presStyleIdx="2" presStyleCnt="4">
        <dgm:presLayoutVars>
          <dgm:chPref val="3"/>
        </dgm:presLayoutVars>
      </dgm:prSet>
      <dgm:spPr/>
    </dgm:pt>
    <dgm:pt modelId="{BDE9FB6E-8CE6-454E-888B-DD301220F2EC}" type="pres">
      <dgm:prSet presAssocID="{922D34E8-034D-4EAA-8B8A-A397B55CB310}" presName="level3hierChild" presStyleCnt="0"/>
      <dgm:spPr/>
    </dgm:pt>
    <dgm:pt modelId="{47EB2240-F9AE-49C9-A1D8-F75932B47B1B}" type="pres">
      <dgm:prSet presAssocID="{8E2EB235-C457-4B2C-B013-5E91490D7549}" presName="conn2-1" presStyleLbl="parChTrans1D3" presStyleIdx="3" presStyleCnt="4"/>
      <dgm:spPr/>
    </dgm:pt>
    <dgm:pt modelId="{0A6E31B2-59D6-400D-A89B-8A9EAB1ABF37}" type="pres">
      <dgm:prSet presAssocID="{8E2EB235-C457-4B2C-B013-5E91490D7549}" presName="connTx" presStyleLbl="parChTrans1D3" presStyleIdx="3" presStyleCnt="4"/>
      <dgm:spPr/>
    </dgm:pt>
    <dgm:pt modelId="{7D1F8E1F-270D-4C0C-9531-713ACE2EA26B}" type="pres">
      <dgm:prSet presAssocID="{8859A3D5-EB66-416C-9FC2-646B6685F1B9}" presName="root2" presStyleCnt="0"/>
      <dgm:spPr/>
    </dgm:pt>
    <dgm:pt modelId="{536D866C-7840-42F3-9943-00D9A533385C}" type="pres">
      <dgm:prSet presAssocID="{8859A3D5-EB66-416C-9FC2-646B6685F1B9}" presName="LevelTwoTextNode" presStyleLbl="node3" presStyleIdx="3" presStyleCnt="4">
        <dgm:presLayoutVars>
          <dgm:chPref val="3"/>
        </dgm:presLayoutVars>
      </dgm:prSet>
      <dgm:spPr/>
    </dgm:pt>
    <dgm:pt modelId="{FEADF7E9-6124-4080-917E-CB29EBF5878B}" type="pres">
      <dgm:prSet presAssocID="{8859A3D5-EB66-416C-9FC2-646B6685F1B9}" presName="level3hierChild" presStyleCnt="0"/>
      <dgm:spPr/>
    </dgm:pt>
  </dgm:ptLst>
  <dgm:cxnLst>
    <dgm:cxn modelId="{513B3603-77C9-40FC-89E2-C2E92DD5B5D1}" type="presOf" srcId="{EF3C8210-4BAA-4AC2-AA49-48503B1E1C04}" destId="{995EA40E-9510-464D-81E6-472B5EBEF8D9}" srcOrd="0" destOrd="0" presId="urn:microsoft.com/office/officeart/2008/layout/HorizontalMultiLevelHierarchy"/>
    <dgm:cxn modelId="{0A027C0B-4B42-4BE0-9B2B-B5DE2E4F3B41}" srcId="{20FEA238-6D08-4761-B232-68EDD41D3BCC}" destId="{922D34E8-034D-4EAA-8B8A-A397B55CB310}" srcOrd="0" destOrd="0" parTransId="{4D4C6C4D-F729-4783-BDB6-5657AE85815D}" sibTransId="{F06831C6-40E4-468D-ABD0-5AA56B7ADFB2}"/>
    <dgm:cxn modelId="{7BD1C91D-69AC-479D-92F3-F6B2C9E7E7B3}" srcId="{661DD30D-4F51-497B-9178-FB7796E6D155}" destId="{4F00A4C5-EA6A-4779-B027-C84C2DD666A2}" srcOrd="1" destOrd="0" parTransId="{9585BC41-F28B-4935-B958-F492898B2AE7}" sibTransId="{93305418-8A50-4992-A57C-F79F684D2B0F}"/>
    <dgm:cxn modelId="{86340325-D9B6-4754-83D4-D24B46187BCA}" type="presOf" srcId="{9585BC41-F28B-4935-B958-F492898B2AE7}" destId="{CB94C1B5-D928-4B0C-BE79-1D168AA7E31E}" srcOrd="1" destOrd="0" presId="urn:microsoft.com/office/officeart/2008/layout/HorizontalMultiLevelHierarchy"/>
    <dgm:cxn modelId="{7E927A43-CEFE-4F3E-B31F-965B726475D2}" type="presOf" srcId="{AD61ADED-FCBE-4F63-A54A-09F9B9B759D8}" destId="{DEBB422E-651F-4380-BF08-0B8C11FEFF31}" srcOrd="1" destOrd="0" presId="urn:microsoft.com/office/officeart/2008/layout/HorizontalMultiLevelHierarchy"/>
    <dgm:cxn modelId="{80F68B43-CA80-4912-AD6F-1D4267B58126}" type="presOf" srcId="{7EE02E13-6FEF-4BAB-B1A4-63C799D70155}" destId="{D3C3B4C4-083E-405E-9611-73E23C8D78B9}" srcOrd="0" destOrd="0" presId="urn:microsoft.com/office/officeart/2008/layout/HorizontalMultiLevelHierarchy"/>
    <dgm:cxn modelId="{ACC9FC64-1ACF-4E45-B748-79B4CF06CB6B}" type="presOf" srcId="{EF3C8210-4BAA-4AC2-AA49-48503B1E1C04}" destId="{D306209C-0B70-43BF-884B-59B31921CE84}" srcOrd="1" destOrd="0" presId="urn:microsoft.com/office/officeart/2008/layout/HorizontalMultiLevelHierarchy"/>
    <dgm:cxn modelId="{06F72D4B-6F42-422B-8A9F-1561D72A2D30}" type="presOf" srcId="{20FEA238-6D08-4761-B232-68EDD41D3BCC}" destId="{6C681470-FCBD-46BD-9845-C6EC1C5BEDA8}" srcOrd="0" destOrd="0" presId="urn:microsoft.com/office/officeart/2008/layout/HorizontalMultiLevelHierarchy"/>
    <dgm:cxn modelId="{1D414F4E-0FA3-42AD-9AB6-993EFB69588C}" type="presOf" srcId="{AD61ADED-FCBE-4F63-A54A-09F9B9B759D8}" destId="{57DD3952-8717-4D41-9651-38110900181E}" srcOrd="0" destOrd="0" presId="urn:microsoft.com/office/officeart/2008/layout/HorizontalMultiLevelHierarchy"/>
    <dgm:cxn modelId="{214F907A-292A-4AD3-829E-4A64CB687655}" type="presOf" srcId="{922D34E8-034D-4EAA-8B8A-A397B55CB310}" destId="{EA80937A-922A-49B4-809D-CFD9D595A474}" srcOrd="0" destOrd="0" presId="urn:microsoft.com/office/officeart/2008/layout/HorizontalMultiLevelHierarchy"/>
    <dgm:cxn modelId="{B56EA27C-0F92-4FC6-A07D-D1F2C800E04C}" type="presOf" srcId="{4D4C6C4D-F729-4783-BDB6-5657AE85815D}" destId="{C2E899B0-6100-4B1E-8EE7-1B43A014AF34}" srcOrd="1" destOrd="0" presId="urn:microsoft.com/office/officeart/2008/layout/HorizontalMultiLevelHierarchy"/>
    <dgm:cxn modelId="{B0DF8C86-7665-4AA7-A591-402C553E7057}" type="presOf" srcId="{8859A3D5-EB66-416C-9FC2-646B6685F1B9}" destId="{536D866C-7840-42F3-9943-00D9A533385C}" srcOrd="0" destOrd="0" presId="urn:microsoft.com/office/officeart/2008/layout/HorizontalMultiLevelHierarchy"/>
    <dgm:cxn modelId="{38F5C386-3CBB-4189-B424-64EEC28EA39B}" type="presOf" srcId="{950D9982-8101-4AF8-94E9-A622444E0440}" destId="{8763A36D-093F-48C9-8CE8-DF7B8B795FD7}" srcOrd="0" destOrd="0" presId="urn:microsoft.com/office/officeart/2008/layout/HorizontalMultiLevelHierarchy"/>
    <dgm:cxn modelId="{4CC0B199-A92B-4089-B644-ABDEB17186DF}" type="presOf" srcId="{4F00A4C5-EA6A-4779-B027-C84C2DD666A2}" destId="{04D58110-6C5A-41AE-8FCA-32C2184A2C43}" srcOrd="0" destOrd="0" presId="urn:microsoft.com/office/officeart/2008/layout/HorizontalMultiLevelHierarchy"/>
    <dgm:cxn modelId="{9698969E-5D4B-4EEF-8EA4-1F00CB0A45C6}" type="presOf" srcId="{F69D4732-584F-47E6-B612-C0111069F3BE}" destId="{C8262F98-9FF1-49E8-8824-430238E3E802}" srcOrd="0" destOrd="0" presId="urn:microsoft.com/office/officeart/2008/layout/HorizontalMultiLevelHierarchy"/>
    <dgm:cxn modelId="{3E2395A0-8814-45D6-AC16-639730EB3930}" srcId="{20FEA238-6D08-4761-B232-68EDD41D3BCC}" destId="{8859A3D5-EB66-416C-9FC2-646B6685F1B9}" srcOrd="1" destOrd="0" parTransId="{8E2EB235-C457-4B2C-B013-5E91490D7549}" sibTransId="{353CD702-EFC2-477C-A80B-DEAF5884EAA6}"/>
    <dgm:cxn modelId="{DC5C3BA2-30C1-48F9-A3DA-37D192BD8AC6}" type="presOf" srcId="{89D1EAEC-F3ED-462D-8B0D-B39537F0D815}" destId="{2B7989DE-F0F1-43AE-95EB-2CD754B628F5}" srcOrd="1" destOrd="0" presId="urn:microsoft.com/office/officeart/2008/layout/HorizontalMultiLevelHierarchy"/>
    <dgm:cxn modelId="{B31044AB-5392-48E3-B2B8-800D62559FE0}" type="presOf" srcId="{8E2EB235-C457-4B2C-B013-5E91490D7549}" destId="{47EB2240-F9AE-49C9-A1D8-F75932B47B1B}" srcOrd="0" destOrd="0" presId="urn:microsoft.com/office/officeart/2008/layout/HorizontalMultiLevelHierarchy"/>
    <dgm:cxn modelId="{537337AE-34FD-4785-A906-77ADA4B25D24}" srcId="{F69D4732-584F-47E6-B612-C0111069F3BE}" destId="{950D9982-8101-4AF8-94E9-A622444E0440}" srcOrd="0" destOrd="0" parTransId="{B97097A1-49E2-4978-9835-435D67220A5C}" sibTransId="{9A3FB2C6-757F-4B5E-8031-56FCFA4E5291}"/>
    <dgm:cxn modelId="{3B7E94AF-2630-4E1F-A269-7523FCBF4B5F}" srcId="{950D9982-8101-4AF8-94E9-A622444E0440}" destId="{661DD30D-4F51-497B-9178-FB7796E6D155}" srcOrd="0" destOrd="0" parTransId="{89D1EAEC-F3ED-462D-8B0D-B39537F0D815}" sibTransId="{DF250C61-F847-45A1-9BE8-D22E7E12E1F5}"/>
    <dgm:cxn modelId="{92788DBE-40AD-4D93-955D-D6B52643FDC3}" srcId="{661DD30D-4F51-497B-9178-FB7796E6D155}" destId="{7EE02E13-6FEF-4BAB-B1A4-63C799D70155}" srcOrd="0" destOrd="0" parTransId="{EF3C8210-4BAA-4AC2-AA49-48503B1E1C04}" sibTransId="{DEF1021D-1F50-42E9-B095-2AAA8B1168D7}"/>
    <dgm:cxn modelId="{B0DF0AC4-B1C1-46ED-80D4-F97E8C17AA5F}" type="presOf" srcId="{8E2EB235-C457-4B2C-B013-5E91490D7549}" destId="{0A6E31B2-59D6-400D-A89B-8A9EAB1ABF37}" srcOrd="1" destOrd="0" presId="urn:microsoft.com/office/officeart/2008/layout/HorizontalMultiLevelHierarchy"/>
    <dgm:cxn modelId="{D9C15AE0-BEAF-462F-A3A3-C46DBE01B4D0}" type="presOf" srcId="{9585BC41-F28B-4935-B958-F492898B2AE7}" destId="{047112DC-1770-4D29-9F95-BFE1EDCCBA2E}" srcOrd="0" destOrd="0" presId="urn:microsoft.com/office/officeart/2008/layout/HorizontalMultiLevelHierarchy"/>
    <dgm:cxn modelId="{DCAFF7F3-6007-419C-9D03-63BC99A9B226}" type="presOf" srcId="{661DD30D-4F51-497B-9178-FB7796E6D155}" destId="{5A1B186A-551B-4D86-9F54-11854CDC6169}" srcOrd="0" destOrd="0" presId="urn:microsoft.com/office/officeart/2008/layout/HorizontalMultiLevelHierarchy"/>
    <dgm:cxn modelId="{9FB48AF4-EC6E-4AEF-99BC-50398492730C}" type="presOf" srcId="{89D1EAEC-F3ED-462D-8B0D-B39537F0D815}" destId="{E18D806D-6293-4962-AF19-390CEAB22189}" srcOrd="0" destOrd="0" presId="urn:microsoft.com/office/officeart/2008/layout/HorizontalMultiLevelHierarchy"/>
    <dgm:cxn modelId="{898EA8F4-9DFE-4EFE-853E-F5B5E15753AA}" type="presOf" srcId="{4D4C6C4D-F729-4783-BDB6-5657AE85815D}" destId="{C88C660C-2834-4563-BE6E-D977B9FA95EE}" srcOrd="0" destOrd="0" presId="urn:microsoft.com/office/officeart/2008/layout/HorizontalMultiLevelHierarchy"/>
    <dgm:cxn modelId="{033464FB-223D-4195-B30F-AB543FD4D08C}" srcId="{950D9982-8101-4AF8-94E9-A622444E0440}" destId="{20FEA238-6D08-4761-B232-68EDD41D3BCC}" srcOrd="1" destOrd="0" parTransId="{AD61ADED-FCBE-4F63-A54A-09F9B9B759D8}" sibTransId="{6F6BD6E3-6F9F-4B8E-B858-78A5782E2F1B}"/>
    <dgm:cxn modelId="{23746649-CAF1-49DD-905A-40830222D905}" type="presParOf" srcId="{C8262F98-9FF1-49E8-8824-430238E3E802}" destId="{CBD62B8F-5A86-4B81-9068-630493B60B06}" srcOrd="0" destOrd="0" presId="urn:microsoft.com/office/officeart/2008/layout/HorizontalMultiLevelHierarchy"/>
    <dgm:cxn modelId="{6F9868F3-DBAC-4BC3-9C7E-389766622144}" type="presParOf" srcId="{CBD62B8F-5A86-4B81-9068-630493B60B06}" destId="{8763A36D-093F-48C9-8CE8-DF7B8B795FD7}" srcOrd="0" destOrd="0" presId="urn:microsoft.com/office/officeart/2008/layout/HorizontalMultiLevelHierarchy"/>
    <dgm:cxn modelId="{60E631A3-DCC0-4BF4-BBE6-9686F0CC4930}" type="presParOf" srcId="{CBD62B8F-5A86-4B81-9068-630493B60B06}" destId="{76FDC2AF-6A50-426C-94CF-FE3EBBD60A6C}" srcOrd="1" destOrd="0" presId="urn:microsoft.com/office/officeart/2008/layout/HorizontalMultiLevelHierarchy"/>
    <dgm:cxn modelId="{A636EA56-0B0A-4AF3-BFC3-58C25DA5BD26}" type="presParOf" srcId="{76FDC2AF-6A50-426C-94CF-FE3EBBD60A6C}" destId="{E18D806D-6293-4962-AF19-390CEAB22189}" srcOrd="0" destOrd="0" presId="urn:microsoft.com/office/officeart/2008/layout/HorizontalMultiLevelHierarchy"/>
    <dgm:cxn modelId="{E1C7091E-4494-4746-A81F-8E88897E9C17}" type="presParOf" srcId="{E18D806D-6293-4962-AF19-390CEAB22189}" destId="{2B7989DE-F0F1-43AE-95EB-2CD754B628F5}" srcOrd="0" destOrd="0" presId="urn:microsoft.com/office/officeart/2008/layout/HorizontalMultiLevelHierarchy"/>
    <dgm:cxn modelId="{F43AE816-6D7E-4AC5-B4FA-FE9354F9A891}" type="presParOf" srcId="{76FDC2AF-6A50-426C-94CF-FE3EBBD60A6C}" destId="{90128DF8-3B39-4FAB-ACFA-1722362E07AB}" srcOrd="1" destOrd="0" presId="urn:microsoft.com/office/officeart/2008/layout/HorizontalMultiLevelHierarchy"/>
    <dgm:cxn modelId="{DD9E51ED-A0AE-4ACC-B5CF-B0D111AD559D}" type="presParOf" srcId="{90128DF8-3B39-4FAB-ACFA-1722362E07AB}" destId="{5A1B186A-551B-4D86-9F54-11854CDC6169}" srcOrd="0" destOrd="0" presId="urn:microsoft.com/office/officeart/2008/layout/HorizontalMultiLevelHierarchy"/>
    <dgm:cxn modelId="{212801AE-E7CE-4619-A084-AFD5465DB45B}" type="presParOf" srcId="{90128DF8-3B39-4FAB-ACFA-1722362E07AB}" destId="{4267F4DE-A5D4-4599-9E6F-0AFE5E567EDC}" srcOrd="1" destOrd="0" presId="urn:microsoft.com/office/officeart/2008/layout/HorizontalMultiLevelHierarchy"/>
    <dgm:cxn modelId="{6772C640-59E8-4AD9-B9BB-A85214E4FAC1}" type="presParOf" srcId="{4267F4DE-A5D4-4599-9E6F-0AFE5E567EDC}" destId="{995EA40E-9510-464D-81E6-472B5EBEF8D9}" srcOrd="0" destOrd="0" presId="urn:microsoft.com/office/officeart/2008/layout/HorizontalMultiLevelHierarchy"/>
    <dgm:cxn modelId="{9A227E64-3423-4FCF-8962-76EEC212E85F}" type="presParOf" srcId="{995EA40E-9510-464D-81E6-472B5EBEF8D9}" destId="{D306209C-0B70-43BF-884B-59B31921CE84}" srcOrd="0" destOrd="0" presId="urn:microsoft.com/office/officeart/2008/layout/HorizontalMultiLevelHierarchy"/>
    <dgm:cxn modelId="{1EA3E709-BC56-450A-B16A-BDEA6F74B9DE}" type="presParOf" srcId="{4267F4DE-A5D4-4599-9E6F-0AFE5E567EDC}" destId="{A4010CA9-5CF9-4A53-A59B-DD97A44FB6B6}" srcOrd="1" destOrd="0" presId="urn:microsoft.com/office/officeart/2008/layout/HorizontalMultiLevelHierarchy"/>
    <dgm:cxn modelId="{2816E6C7-81AE-46DE-B0A9-98006FC7714A}" type="presParOf" srcId="{A4010CA9-5CF9-4A53-A59B-DD97A44FB6B6}" destId="{D3C3B4C4-083E-405E-9611-73E23C8D78B9}" srcOrd="0" destOrd="0" presId="urn:microsoft.com/office/officeart/2008/layout/HorizontalMultiLevelHierarchy"/>
    <dgm:cxn modelId="{5B4A52FC-D3F6-479E-8194-1CB81F30ABF6}" type="presParOf" srcId="{A4010CA9-5CF9-4A53-A59B-DD97A44FB6B6}" destId="{57D63FFD-FD48-4E33-9BA6-4F0052E75C38}" srcOrd="1" destOrd="0" presId="urn:microsoft.com/office/officeart/2008/layout/HorizontalMultiLevelHierarchy"/>
    <dgm:cxn modelId="{9D9A673F-9C5A-4670-A1F4-51F42F511492}" type="presParOf" srcId="{4267F4DE-A5D4-4599-9E6F-0AFE5E567EDC}" destId="{047112DC-1770-4D29-9F95-BFE1EDCCBA2E}" srcOrd="2" destOrd="0" presId="urn:microsoft.com/office/officeart/2008/layout/HorizontalMultiLevelHierarchy"/>
    <dgm:cxn modelId="{04894873-D8A2-4E5E-8C21-3EE4E7F8A829}" type="presParOf" srcId="{047112DC-1770-4D29-9F95-BFE1EDCCBA2E}" destId="{CB94C1B5-D928-4B0C-BE79-1D168AA7E31E}" srcOrd="0" destOrd="0" presId="urn:microsoft.com/office/officeart/2008/layout/HorizontalMultiLevelHierarchy"/>
    <dgm:cxn modelId="{A3B7E21A-AD3D-44D8-9794-0E096279EBF8}" type="presParOf" srcId="{4267F4DE-A5D4-4599-9E6F-0AFE5E567EDC}" destId="{D5483F1A-DAEA-41FB-8F97-28A26D981091}" srcOrd="3" destOrd="0" presId="urn:microsoft.com/office/officeart/2008/layout/HorizontalMultiLevelHierarchy"/>
    <dgm:cxn modelId="{6FDB532D-7B08-43E4-A54E-4BFBDB6E2D40}" type="presParOf" srcId="{D5483F1A-DAEA-41FB-8F97-28A26D981091}" destId="{04D58110-6C5A-41AE-8FCA-32C2184A2C43}" srcOrd="0" destOrd="0" presId="urn:microsoft.com/office/officeart/2008/layout/HorizontalMultiLevelHierarchy"/>
    <dgm:cxn modelId="{02A15978-C618-435A-B942-9313F004C064}" type="presParOf" srcId="{D5483F1A-DAEA-41FB-8F97-28A26D981091}" destId="{235C3F7B-B185-419D-9EEB-5C479FAF5574}" srcOrd="1" destOrd="0" presId="urn:microsoft.com/office/officeart/2008/layout/HorizontalMultiLevelHierarchy"/>
    <dgm:cxn modelId="{F644A7A4-261E-4416-88BB-FF54938A330C}" type="presParOf" srcId="{76FDC2AF-6A50-426C-94CF-FE3EBBD60A6C}" destId="{57DD3952-8717-4D41-9651-38110900181E}" srcOrd="2" destOrd="0" presId="urn:microsoft.com/office/officeart/2008/layout/HorizontalMultiLevelHierarchy"/>
    <dgm:cxn modelId="{F21411C4-04D4-46B2-812C-1364BF3CBE95}" type="presParOf" srcId="{57DD3952-8717-4D41-9651-38110900181E}" destId="{DEBB422E-651F-4380-BF08-0B8C11FEFF31}" srcOrd="0" destOrd="0" presId="urn:microsoft.com/office/officeart/2008/layout/HorizontalMultiLevelHierarchy"/>
    <dgm:cxn modelId="{7E03F707-5607-498D-B7E9-4A8532D247EF}" type="presParOf" srcId="{76FDC2AF-6A50-426C-94CF-FE3EBBD60A6C}" destId="{BDAFCD67-1A44-4D24-B1F5-59B0C5E5BC33}" srcOrd="3" destOrd="0" presId="urn:microsoft.com/office/officeart/2008/layout/HorizontalMultiLevelHierarchy"/>
    <dgm:cxn modelId="{E81EDC22-9A15-4D38-A586-22EE120C475C}" type="presParOf" srcId="{BDAFCD67-1A44-4D24-B1F5-59B0C5E5BC33}" destId="{6C681470-FCBD-46BD-9845-C6EC1C5BEDA8}" srcOrd="0" destOrd="0" presId="urn:microsoft.com/office/officeart/2008/layout/HorizontalMultiLevelHierarchy"/>
    <dgm:cxn modelId="{8BBE2356-9E8C-49F5-8204-D7CBEB2BC3F9}" type="presParOf" srcId="{BDAFCD67-1A44-4D24-B1F5-59B0C5E5BC33}" destId="{4A5C1086-D59F-488F-9A5C-1A9D9642A200}" srcOrd="1" destOrd="0" presId="urn:microsoft.com/office/officeart/2008/layout/HorizontalMultiLevelHierarchy"/>
    <dgm:cxn modelId="{0879D0B8-7C5C-4DC1-927D-056F5D915450}" type="presParOf" srcId="{4A5C1086-D59F-488F-9A5C-1A9D9642A200}" destId="{C88C660C-2834-4563-BE6E-D977B9FA95EE}" srcOrd="0" destOrd="0" presId="urn:microsoft.com/office/officeart/2008/layout/HorizontalMultiLevelHierarchy"/>
    <dgm:cxn modelId="{C964F8EE-BE80-42DF-95AC-51874D1DC595}" type="presParOf" srcId="{C88C660C-2834-4563-BE6E-D977B9FA95EE}" destId="{C2E899B0-6100-4B1E-8EE7-1B43A014AF34}" srcOrd="0" destOrd="0" presId="urn:microsoft.com/office/officeart/2008/layout/HorizontalMultiLevelHierarchy"/>
    <dgm:cxn modelId="{1DAC45B4-655B-4B66-B03D-78B94242F5C7}" type="presParOf" srcId="{4A5C1086-D59F-488F-9A5C-1A9D9642A200}" destId="{3EEFF19F-F588-4873-96D7-5BF08A32017B}" srcOrd="1" destOrd="0" presId="urn:microsoft.com/office/officeart/2008/layout/HorizontalMultiLevelHierarchy"/>
    <dgm:cxn modelId="{23CBA772-7513-4FA1-94C1-B7BF207DB35D}" type="presParOf" srcId="{3EEFF19F-F588-4873-96D7-5BF08A32017B}" destId="{EA80937A-922A-49B4-809D-CFD9D595A474}" srcOrd="0" destOrd="0" presId="urn:microsoft.com/office/officeart/2008/layout/HorizontalMultiLevelHierarchy"/>
    <dgm:cxn modelId="{5E0A8A4E-AC52-4350-A368-03F6B9996F05}" type="presParOf" srcId="{3EEFF19F-F588-4873-96D7-5BF08A32017B}" destId="{BDE9FB6E-8CE6-454E-888B-DD301220F2EC}" srcOrd="1" destOrd="0" presId="urn:microsoft.com/office/officeart/2008/layout/HorizontalMultiLevelHierarchy"/>
    <dgm:cxn modelId="{87CFEB83-3AF5-4037-85E3-F9E5AE197DE5}" type="presParOf" srcId="{4A5C1086-D59F-488F-9A5C-1A9D9642A200}" destId="{47EB2240-F9AE-49C9-A1D8-F75932B47B1B}" srcOrd="2" destOrd="0" presId="urn:microsoft.com/office/officeart/2008/layout/HorizontalMultiLevelHierarchy"/>
    <dgm:cxn modelId="{85B6DFFA-7CCF-4431-A4D3-2EEE93A05C50}" type="presParOf" srcId="{47EB2240-F9AE-49C9-A1D8-F75932B47B1B}" destId="{0A6E31B2-59D6-400D-A89B-8A9EAB1ABF37}" srcOrd="0" destOrd="0" presId="urn:microsoft.com/office/officeart/2008/layout/HorizontalMultiLevelHierarchy"/>
    <dgm:cxn modelId="{3FFD2FFC-2D0E-4C07-BAD6-FF3142C084A0}" type="presParOf" srcId="{4A5C1086-D59F-488F-9A5C-1A9D9642A200}" destId="{7D1F8E1F-270D-4C0C-9531-713ACE2EA26B}" srcOrd="3" destOrd="0" presId="urn:microsoft.com/office/officeart/2008/layout/HorizontalMultiLevelHierarchy"/>
    <dgm:cxn modelId="{CD434AA8-D7D4-4C7E-95E3-25AB27B8C16C}" type="presParOf" srcId="{7D1F8E1F-270D-4C0C-9531-713ACE2EA26B}" destId="{536D866C-7840-42F3-9943-00D9A533385C}" srcOrd="0" destOrd="0" presId="urn:microsoft.com/office/officeart/2008/layout/HorizontalMultiLevelHierarchy"/>
    <dgm:cxn modelId="{FC321CD5-0B28-4586-B5D0-947053BB0492}" type="presParOf" srcId="{7D1F8E1F-270D-4C0C-9531-713ACE2EA26B}" destId="{FEADF7E9-6124-4080-917E-CB29EBF5878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B2240-F9AE-49C9-A1D8-F75932B47B1B}">
      <dsp:nvSpPr>
        <dsp:cNvPr id="0" name=""/>
        <dsp:cNvSpPr/>
      </dsp:nvSpPr>
      <dsp:spPr>
        <a:xfrm>
          <a:off x="4496508" y="3357633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540635"/>
              </a:lnTo>
              <a:lnTo>
                <a:pt x="567451" y="5406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3608357"/>
        <a:ext cx="39188" cy="39188"/>
      </dsp:txXfrm>
    </dsp:sp>
    <dsp:sp modelId="{C88C660C-2834-4563-BE6E-D977B9FA95EE}">
      <dsp:nvSpPr>
        <dsp:cNvPr id="0" name=""/>
        <dsp:cNvSpPr/>
      </dsp:nvSpPr>
      <dsp:spPr>
        <a:xfrm>
          <a:off x="4496508" y="2816997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540635"/>
              </a:moveTo>
              <a:lnTo>
                <a:pt x="283725" y="540635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3067721"/>
        <a:ext cx="39188" cy="39188"/>
      </dsp:txXfrm>
    </dsp:sp>
    <dsp:sp modelId="{57DD3952-8717-4D41-9651-38110900181E}">
      <dsp:nvSpPr>
        <dsp:cNvPr id="0" name=""/>
        <dsp:cNvSpPr/>
      </dsp:nvSpPr>
      <dsp:spPr>
        <a:xfrm>
          <a:off x="1091799" y="2276362"/>
          <a:ext cx="567451" cy="108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1081271"/>
              </a:lnTo>
              <a:lnTo>
                <a:pt x="567451" y="108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1344997" y="2786469"/>
        <a:ext cx="61056" cy="61056"/>
      </dsp:txXfrm>
    </dsp:sp>
    <dsp:sp modelId="{047112DC-1770-4D29-9F95-BFE1EDCCBA2E}">
      <dsp:nvSpPr>
        <dsp:cNvPr id="0" name=""/>
        <dsp:cNvSpPr/>
      </dsp:nvSpPr>
      <dsp:spPr>
        <a:xfrm>
          <a:off x="4496508" y="1195090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540635"/>
              </a:lnTo>
              <a:lnTo>
                <a:pt x="567451" y="5406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1445813"/>
        <a:ext cx="39188" cy="39188"/>
      </dsp:txXfrm>
    </dsp:sp>
    <dsp:sp modelId="{995EA40E-9510-464D-81E6-472B5EBEF8D9}">
      <dsp:nvSpPr>
        <dsp:cNvPr id="0" name=""/>
        <dsp:cNvSpPr/>
      </dsp:nvSpPr>
      <dsp:spPr>
        <a:xfrm>
          <a:off x="4496508" y="654454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540635"/>
              </a:moveTo>
              <a:lnTo>
                <a:pt x="283725" y="540635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905177"/>
        <a:ext cx="39188" cy="39188"/>
      </dsp:txXfrm>
    </dsp:sp>
    <dsp:sp modelId="{E18D806D-6293-4962-AF19-390CEAB22189}">
      <dsp:nvSpPr>
        <dsp:cNvPr id="0" name=""/>
        <dsp:cNvSpPr/>
      </dsp:nvSpPr>
      <dsp:spPr>
        <a:xfrm>
          <a:off x="1091799" y="1195090"/>
          <a:ext cx="567451" cy="1081271"/>
        </a:xfrm>
        <a:custGeom>
          <a:avLst/>
          <a:gdLst/>
          <a:ahLst/>
          <a:cxnLst/>
          <a:rect l="0" t="0" r="0" b="0"/>
          <a:pathLst>
            <a:path>
              <a:moveTo>
                <a:pt x="0" y="1081271"/>
              </a:moveTo>
              <a:lnTo>
                <a:pt x="283725" y="1081271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1344997" y="1705197"/>
        <a:ext cx="61056" cy="61056"/>
      </dsp:txXfrm>
    </dsp:sp>
    <dsp:sp modelId="{8763A36D-093F-48C9-8CE8-DF7B8B795FD7}">
      <dsp:nvSpPr>
        <dsp:cNvPr id="0" name=""/>
        <dsp:cNvSpPr/>
      </dsp:nvSpPr>
      <dsp:spPr>
        <a:xfrm rot="16200000">
          <a:off x="-1617071" y="1843853"/>
          <a:ext cx="4552724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Population</a:t>
          </a:r>
        </a:p>
      </dsp:txBody>
      <dsp:txXfrm>
        <a:off x="-1617071" y="1843853"/>
        <a:ext cx="4552724" cy="865017"/>
      </dsp:txXfrm>
    </dsp:sp>
    <dsp:sp modelId="{5A1B186A-551B-4D86-9F54-11854CDC6169}">
      <dsp:nvSpPr>
        <dsp:cNvPr id="0" name=""/>
        <dsp:cNvSpPr/>
      </dsp:nvSpPr>
      <dsp:spPr>
        <a:xfrm>
          <a:off x="1659251" y="762581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Disease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1659251" y="762581"/>
        <a:ext cx="2837257" cy="865017"/>
      </dsp:txXfrm>
    </dsp:sp>
    <dsp:sp modelId="{D3C3B4C4-083E-405E-9611-73E23C8D78B9}">
      <dsp:nvSpPr>
        <dsp:cNvPr id="0" name=""/>
        <dsp:cNvSpPr/>
      </dsp:nvSpPr>
      <dsp:spPr>
        <a:xfrm>
          <a:off x="5063960" y="221945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+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</a:t>
          </a:r>
        </a:p>
      </dsp:txBody>
      <dsp:txXfrm>
        <a:off x="5063960" y="221945"/>
        <a:ext cx="2837257" cy="865017"/>
      </dsp:txXfrm>
    </dsp:sp>
    <dsp:sp modelId="{04D58110-6C5A-41AE-8FCA-32C2184A2C43}">
      <dsp:nvSpPr>
        <dsp:cNvPr id="0" name=""/>
        <dsp:cNvSpPr/>
      </dsp:nvSpPr>
      <dsp:spPr>
        <a:xfrm>
          <a:off x="5063960" y="1303217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–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5063960" y="1303217"/>
        <a:ext cx="2837257" cy="865017"/>
      </dsp:txXfrm>
    </dsp:sp>
    <dsp:sp modelId="{6C681470-FCBD-46BD-9845-C6EC1C5BEDA8}">
      <dsp:nvSpPr>
        <dsp:cNvPr id="0" name=""/>
        <dsp:cNvSpPr/>
      </dsp:nvSpPr>
      <dsp:spPr>
        <a:xfrm>
          <a:off x="1659251" y="2925125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No disease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</a:t>
          </a:r>
        </a:p>
      </dsp:txBody>
      <dsp:txXfrm>
        <a:off x="1659251" y="2925125"/>
        <a:ext cx="2837257" cy="865017"/>
      </dsp:txXfrm>
    </dsp:sp>
    <dsp:sp modelId="{EA80937A-922A-49B4-809D-CFD9D595A474}">
      <dsp:nvSpPr>
        <dsp:cNvPr id="0" name=""/>
        <dsp:cNvSpPr/>
      </dsp:nvSpPr>
      <dsp:spPr>
        <a:xfrm>
          <a:off x="5063960" y="2384489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+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5063960" y="2384489"/>
        <a:ext cx="2837257" cy="865017"/>
      </dsp:txXfrm>
    </dsp:sp>
    <dsp:sp modelId="{536D866C-7840-42F3-9943-00D9A533385C}">
      <dsp:nvSpPr>
        <dsp:cNvPr id="0" name=""/>
        <dsp:cNvSpPr/>
      </dsp:nvSpPr>
      <dsp:spPr>
        <a:xfrm>
          <a:off x="5063960" y="3465761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–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 </a:t>
          </a:r>
        </a:p>
      </dsp:txBody>
      <dsp:txXfrm>
        <a:off x="5063960" y="3465761"/>
        <a:ext cx="2837257" cy="86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E651-4C2E-4CCC-97BA-94D0695CC236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D70E4-6E8F-487E-9E1D-598E16BF4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.pxhere.com/photos/e6/e1/cat_laying_pet_animal_domestic_animal_feline_cute_mammal-1125748.jpg!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pload.wikimedia.org/wikipedia/commons/thumb/7/73/Lion_waiting_in_Namibia.jpg/1200px-Lion_waiting_in_Namibia.jp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ypointgeographic.com/p/little-adventurer-globe/?gclid=EAIaIQobChMIqe3Gw_LW5wIVFJSzCh28DgpQEAQYASABEgJQFvD_Bw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9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logic / calculation is applying Bayes theorem, which we will formalize in a bit, and is rather intuitive. It uses existing information, in this case the population prevalence of the disease and the accuracy of the test, to obtain the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3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dbinom</a:t>
            </a:r>
            <a:r>
              <a:rPr lang="en-US" dirty="0"/>
              <a:t>() function in R script to emphasize the fact that the likelihood function is showing us the relative plausibility of different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Parameters are characteristics of a statistical population or a statistical model we wish to estimate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For instance, the mean mass of adult male housecats and the mean mass of adult male lions are two parameters we might be interested in estimating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What do we know about these two parameter a priori? In other words, what might we know about these parameters before seeing any data?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https://c.pxhere.com/photos/e6/e1/cat_laying_pet_animal_domestic_animal_feline_cute_mammal-1125748.jpg!d</a:t>
            </a:r>
            <a:endParaRPr lang="en-US" dirty="0"/>
          </a:p>
          <a:p>
            <a:r>
              <a:rPr lang="en-US" dirty="0">
                <a:hlinkClick r:id="rId4"/>
              </a:rPr>
              <a:t>https://upload.wikimedia.org/wikipedia/commons/thumb/7/73/Lion_waiting_in_Namibia.jpg/1200px-Lion_waiting_in_Namibia.jpg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4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3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globe-tossing data example from the text</a:t>
            </a:r>
          </a:p>
          <a:p>
            <a:r>
              <a:rPr lang="en-US" dirty="0"/>
              <a:t>The parameter of interest is the proportion of the globe that is covered in water</a:t>
            </a:r>
          </a:p>
          <a:p>
            <a:r>
              <a:rPr lang="en-US" dirty="0"/>
              <a:t>The data we collect is whether land or water is recorded underneath our finger with each globe toss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https://www.waypointgeographic.com/p/little-adventurer-globe/?gclid=EAIaIQobChMIqe3Gw_LW5wIVFJSzCh28DgpQEAQYASABEgJQFvD_BwE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6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8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91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Updating plausibility in the light of evidence from the data. Observed </a:t>
            </a:r>
            <a:r>
              <a:rPr lang="en-US" dirty="0" err="1"/>
              <a:t>Ws</a:t>
            </a:r>
            <a:r>
              <a:rPr lang="en-US" dirty="0"/>
              <a:t> move the curve to the right, observed Ls move it to the left.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However, parameter values quite far from the “true” value can remain plausible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Maximum relative plausibility increases with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Highlights the importance of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6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graphics highlight that the posterior is the result of a multiplicative interaction between the prior and the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7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script to show the process of grid approximation for posterior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5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logic / calculation is applying Bayes theorem, which we will formalize in a bit, and is rather intuitive. It uses existing information, in this case the population prevalence of the disease and the accuracy of the test, to obtain the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6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Theory That Would Not Die by Sharon </a:t>
            </a:r>
            <a:r>
              <a:rPr lang="en-US" dirty="0" err="1"/>
              <a:t>McGrayne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7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of Bayesian learning is also called Bayesian updating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key lesson is that the posterior is proportional to the product of the prior and the likelihood.”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5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key lesson is that the posterior is proportional to the product of the prior and the likelihood.”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288A-6BBD-4D01-B10D-F33481549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82060-B45E-4F90-9532-5CC5759D4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6ED40-0C69-45C9-BC38-F262B819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5898D-74F3-4719-8603-C1DCC178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02FE4-9711-4466-ACE3-67008ECA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2F67-C9A2-489F-97F9-F4FC6847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ED8EF-6DF2-4803-A13E-F9D51681F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12778-BC88-4DCC-9F88-1B6DDBF6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C63A6-48E5-4395-ADD8-5770E19C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1FDC-807B-4E8A-A0E0-A51AEBD0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A5EA5-A94A-4427-B3A8-6C0EA1F0A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3C1A4-2A61-4546-86B7-CB857583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05D5-DC6C-43BA-A6B6-4DD4A130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546A-F450-4F78-AF5F-A3FE0EA9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7FD48-329A-434B-91B5-FE148D24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2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66F9-4F2A-4887-8945-B1D74308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2B0-81AD-424F-9186-9EEBFF9A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AD69-FFC7-498F-9C77-EF98F72A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A12CB-6950-4835-BE8F-F101438E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4D217-38ED-4ED8-B7B7-9CDB7378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1D7A-F72A-4545-AA7F-5FD5E5F2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9240-2EBE-48AA-BB75-7495EB75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CF911-148D-468A-B849-1857C04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D019-8E5E-4114-9387-BD955131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1E82-0871-4199-BB42-A6DCDBB0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E900-B64F-4BBC-A9C1-8A86EFF1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B2D4-107E-45EA-BE34-6C00571C7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973F-19DB-492F-8219-DA577A73C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BD065-0E9B-4B32-AC14-9CAEF407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B157-5E21-449D-A3C3-5292A4E5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DB3FE-BDC6-427D-A1F6-FFF5C6AC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7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4E3-99DB-4D35-B839-CCF92466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802E9-3041-4B0B-853F-7DE0DCD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41C9F-4CD7-4F62-8BF1-4CB6739CC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D046B-03ED-4284-B6E3-DF924D9AC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BFBC2-A18C-4392-879D-752F78031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0406EC-0531-4D70-94B6-6A603DA7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7106E-D121-4FBB-AA22-B2C8A629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FFE95-1838-411D-832F-782AC61A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CC44-6316-4379-B402-19C9FC71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1EE3-B7D2-4F84-8A43-19F94D74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AD446-4101-433F-82E2-084D4B49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E03D4-4AFA-42B0-9459-02F5E360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BFF11-1B33-45BB-9992-9F67B0E3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7EA76-B6AE-462D-8EB6-FCDC39EC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4839-930E-427A-9924-BD0160FC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842-8D06-4668-B8A1-CD943682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623C-F7B7-4AC2-A5E0-FDA7BEF3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5EF9F-3378-4062-B56F-0C673BDBB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A3774-AAE7-40A7-87BE-91EE9FD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B3BE-EAA3-445A-A436-087BD277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67D7-1B82-4378-BB79-1C084DD1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5008-4D11-43CA-83BD-1F3609A3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4F96E7-A384-4E0F-8AB4-2BB84B8CD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F3CD6-8B9D-4973-B561-8315BA2F1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27FEC-C1BC-4B60-BDC8-A241DB1C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DE72B-8B73-44E2-A6C7-C8246856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C6E7-6D94-4C4E-9067-ED1BD801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64D5B-78B8-48AD-8C89-2186F18A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D5F7F-F3D2-4119-95E0-2552AB38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6A1A6-94F8-4F7A-BAFF-16C5A6204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065BC-B9CA-49D6-8F27-F3DD8690D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838E-D76B-4D3C-AA6F-650CCCA30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tificamerican.com/article/what-is-bayess-theorem-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Bayesian Basics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06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October 18,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65127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Summary of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70" y="2090069"/>
            <a:ext cx="11188860" cy="37065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We make formal conjectures about the state of the world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(assign </a:t>
            </a:r>
            <a:r>
              <a:rPr lang="en-US" sz="3600" i="1" dirty="0">
                <a:latin typeface="Garamond" panose="02020404030301010803" pitchFamily="18" charset="0"/>
              </a:rPr>
              <a:t>prior probability distributions</a:t>
            </a:r>
            <a:r>
              <a:rPr lang="en-US" sz="3600" dirty="0">
                <a:latin typeface="Garamond" panose="02020404030301010803" pitchFamily="18" charset="0"/>
              </a:rPr>
              <a:t> to </a:t>
            </a:r>
            <a:r>
              <a:rPr lang="en-US" sz="3600" i="1" dirty="0">
                <a:latin typeface="Garamond" panose="02020404030301010803" pitchFamily="18" charset="0"/>
              </a:rPr>
              <a:t>parameters</a:t>
            </a:r>
            <a:r>
              <a:rPr lang="en-US" sz="3600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and modify this information in the light of evidence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</a:t>
            </a:r>
            <a:r>
              <a:rPr lang="en-US" sz="3600" i="1" dirty="0">
                <a:latin typeface="Garamond" panose="02020404030301010803" pitchFamily="18" charset="0"/>
              </a:rPr>
              <a:t>data</a:t>
            </a:r>
            <a:r>
              <a:rPr lang="en-US" sz="3600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to produce updated inference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</a:t>
            </a:r>
            <a:r>
              <a:rPr lang="en-US" sz="3600" i="1" dirty="0">
                <a:latin typeface="Garamond" panose="02020404030301010803" pitchFamily="18" charset="0"/>
              </a:rPr>
              <a:t>posterior probability distributions</a:t>
            </a:r>
            <a:r>
              <a:rPr lang="en-US" sz="3600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8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Garamond" panose="02020404030301010803" pitchFamily="18" charset="0"/>
              </a:rPr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/>
              <p:nvPr/>
            </p:nvSpPr>
            <p:spPr>
              <a:xfrm>
                <a:off x="3160778" y="2072779"/>
                <a:ext cx="5870444" cy="923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78" y="2072779"/>
                <a:ext cx="5870444" cy="92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/>
              <p:nvPr/>
            </p:nvSpPr>
            <p:spPr>
              <a:xfrm>
                <a:off x="2929027" y="3442161"/>
                <a:ext cx="6333946" cy="911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Prior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27" y="3442161"/>
                <a:ext cx="6333946" cy="91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/>
              <p:nvPr/>
            </p:nvSpPr>
            <p:spPr>
              <a:xfrm>
                <a:off x="1754221" y="4998183"/>
                <a:ext cx="86835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21" y="4998183"/>
                <a:ext cx="868355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4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/>
              <p:nvPr/>
            </p:nvSpPr>
            <p:spPr>
              <a:xfrm>
                <a:off x="3073229" y="2242795"/>
                <a:ext cx="6045542" cy="923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29" y="2242795"/>
                <a:ext cx="6045542" cy="92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/>
              <p:nvPr/>
            </p:nvSpPr>
            <p:spPr>
              <a:xfrm>
                <a:off x="2929027" y="5648149"/>
                <a:ext cx="63339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27" y="5648149"/>
                <a:ext cx="63339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01F3EF2-016E-4C69-959A-7A61877C8DAB}"/>
              </a:ext>
            </a:extLst>
          </p:cNvPr>
          <p:cNvSpPr/>
          <p:nvPr/>
        </p:nvSpPr>
        <p:spPr>
          <a:xfrm>
            <a:off x="544747" y="1333384"/>
            <a:ext cx="2160745" cy="1962868"/>
          </a:xfrm>
          <a:prstGeom prst="wedgeRectCallout">
            <a:avLst>
              <a:gd name="adj1" fmla="val 69255"/>
              <a:gd name="adj2" fmla="val 168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Conditional probability of being sick, given + test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00E02D-0E32-4DFB-8485-928CF1205BA5}"/>
              </a:ext>
            </a:extLst>
          </p:cNvPr>
          <p:cNvSpPr/>
          <p:nvPr/>
        </p:nvSpPr>
        <p:spPr>
          <a:xfrm>
            <a:off x="8346333" y="594899"/>
            <a:ext cx="3007468" cy="1535458"/>
          </a:xfrm>
          <a:prstGeom prst="wedgeRectCallout">
            <a:avLst>
              <a:gd name="adj1" fmla="val -105302"/>
              <a:gd name="adj2" fmla="val 5202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Conditional probability of a + test, given the patient is sick (likelihood)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4BEDE4E-D84B-4CB7-A3F4-47BFB8895A56}"/>
              </a:ext>
            </a:extLst>
          </p:cNvPr>
          <p:cNvSpPr/>
          <p:nvPr/>
        </p:nvSpPr>
        <p:spPr>
          <a:xfrm>
            <a:off x="9369776" y="2427383"/>
            <a:ext cx="1984024" cy="1395587"/>
          </a:xfrm>
          <a:prstGeom prst="wedgeRectCallout">
            <a:avLst>
              <a:gd name="adj1" fmla="val -70284"/>
              <a:gd name="adj2" fmla="val -470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Marginal probability of being sick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C0CEE26-1BF2-4C1C-AEEB-FDFCBD6E350D}"/>
              </a:ext>
            </a:extLst>
          </p:cNvPr>
          <p:cNvSpPr/>
          <p:nvPr/>
        </p:nvSpPr>
        <p:spPr>
          <a:xfrm>
            <a:off x="4316852" y="3586250"/>
            <a:ext cx="3805743" cy="1476970"/>
          </a:xfrm>
          <a:prstGeom prst="wedgeRectCallout">
            <a:avLst>
              <a:gd name="adj1" fmla="val 24585"/>
              <a:gd name="adj2" fmla="val -7282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Marginal probability of a positive test (prior probability)</a:t>
            </a:r>
          </a:p>
        </p:txBody>
      </p:sp>
    </p:spTree>
    <p:extLst>
      <p:ext uri="{BB962C8B-B14F-4D97-AF65-F5344CB8AC3E}">
        <p14:creationId xmlns:p14="http://schemas.microsoft.com/office/powerpoint/2010/main" val="40626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089576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4B7E44-F472-4D50-8813-9B7C5F8922CB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42AC-2D27-4570-8A43-F0F05EDBE03A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83153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923A-1443-4DB7-A767-AA2E90E8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Using 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BFC95-1E98-4B68-BCE3-F86ADED9C075}"/>
                  </a:ext>
                </a:extLst>
              </p:cNvPr>
              <p:cNvSpPr txBox="1"/>
              <p:nvPr/>
            </p:nvSpPr>
            <p:spPr>
              <a:xfrm>
                <a:off x="2152650" y="1812421"/>
                <a:ext cx="7753350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BFC95-1E98-4B68-BCE3-F86ADED9C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812421"/>
                <a:ext cx="7753350" cy="782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8604-90AE-4555-B5F1-BA2ED14513DB}"/>
                  </a:ext>
                </a:extLst>
              </p:cNvPr>
              <p:cNvSpPr txBox="1"/>
              <p:nvPr/>
            </p:nvSpPr>
            <p:spPr>
              <a:xfrm>
                <a:off x="2152651" y="2924362"/>
                <a:ext cx="8286749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not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sick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8604-90AE-4555-B5F1-BA2ED145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2924362"/>
                <a:ext cx="8286749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3954A-86B0-4F41-9874-8E231247A43E}"/>
                  </a:ext>
                </a:extLst>
              </p:cNvPr>
              <p:cNvSpPr txBox="1"/>
              <p:nvPr/>
            </p:nvSpPr>
            <p:spPr>
              <a:xfrm>
                <a:off x="2152650" y="4036303"/>
                <a:ext cx="7753350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0.99 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0.01+0.01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3954A-86B0-4F41-9874-8E231247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4036303"/>
                <a:ext cx="7753350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427882-E09D-43E8-92D9-DA0C2BD63A2A}"/>
                  </a:ext>
                </a:extLst>
              </p:cNvPr>
              <p:cNvSpPr txBox="1"/>
              <p:nvPr/>
            </p:nvSpPr>
            <p:spPr>
              <a:xfrm>
                <a:off x="2152650" y="5066041"/>
                <a:ext cx="77533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427882-E09D-43E8-92D9-DA0C2BD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5066041"/>
                <a:ext cx="7753350" cy="369332"/>
              </a:xfrm>
              <a:prstGeom prst="rect">
                <a:avLst/>
              </a:prstGeom>
              <a:blipFill>
                <a:blip r:embed="rId5"/>
                <a:stretch>
                  <a:fillRect l="-133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3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Likelihood</a:t>
            </a:r>
            <a:r>
              <a:rPr lang="en-US" sz="3200" dirty="0">
                <a:latin typeface="Garamond" panose="02020404030301010803" pitchFamily="18" charset="0"/>
              </a:rPr>
              <a:t> – mathematical formula that specifies the plausibility of the data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Parameters</a:t>
            </a:r>
            <a:r>
              <a:rPr lang="en-US" sz="3200" dirty="0">
                <a:latin typeface="Garamond" panose="02020404030301010803" pitchFamily="18" charset="0"/>
              </a:rPr>
              <a:t> – quantities we wish to estimate from the data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Prior </a:t>
            </a:r>
            <a:r>
              <a:rPr lang="en-US" sz="3200" dirty="0">
                <a:latin typeface="Garamond" panose="02020404030301010803" pitchFamily="18" charset="0"/>
              </a:rPr>
              <a:t>– initial set of plausible values for a parameter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Priors with no information: “flat”, “naïve”, or “un-informative”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Priors with some information: “regularizing” or “weakly informative”</a:t>
            </a:r>
          </a:p>
        </p:txBody>
      </p:sp>
    </p:spTree>
    <p:extLst>
      <p:ext uri="{BB962C8B-B14F-4D97-AF65-F5344CB8AC3E}">
        <p14:creationId xmlns:p14="http://schemas.microsoft.com/office/powerpoint/2010/main" val="36206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178BB9-0D10-E04D-8E7A-5FF4855A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There is always prior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851E2-0B2D-6A4A-A154-69C34483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94" y="2251183"/>
            <a:ext cx="5029200" cy="3771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59373-BF2F-AC44-9F12-30EA89D1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0" y="1690690"/>
            <a:ext cx="5029200" cy="33444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81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Once a likelihood, parameter(s), and prior(s) have been specified, you expose them to data to generate inference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The resulting inference is represented by the posterior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Posterior distribution </a:t>
            </a:r>
            <a:r>
              <a:rPr lang="en-US" sz="3200" dirty="0">
                <a:latin typeface="Garamond" panose="02020404030301010803" pitchFamily="18" charset="0"/>
              </a:rPr>
              <a:t>– the relative plausibility of different parameter values, given your prior and the data observed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FE699-218B-7E4B-808B-DF5CE682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5" y="786909"/>
            <a:ext cx="54864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003D2-0383-48F8-8E92-7360BD39CE59}"/>
              </a:ext>
            </a:extLst>
          </p:cNvPr>
          <p:cNvSpPr txBox="1"/>
          <p:nvPr/>
        </p:nvSpPr>
        <p:spPr>
          <a:xfrm>
            <a:off x="6562844" y="1114063"/>
            <a:ext cx="44099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Illustrating the process of Bayesian updating of prior information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Example: </a:t>
            </a:r>
            <a:r>
              <a:rPr lang="en-US" sz="2800" dirty="0"/>
              <a:t>Estimate the true proportion of water on the glob through a series of globe tosses, measuring whether our finger lands on water (W) or land (L)</a:t>
            </a:r>
          </a:p>
        </p:txBody>
      </p:sp>
    </p:spTree>
    <p:extLst>
      <p:ext uri="{BB962C8B-B14F-4D97-AF65-F5344CB8AC3E}">
        <p14:creationId xmlns:p14="http://schemas.microsoft.com/office/powerpoint/2010/main" val="242059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47" b="68912"/>
          <a:stretch/>
        </p:blipFill>
        <p:spPr>
          <a:xfrm>
            <a:off x="515226" y="965415"/>
            <a:ext cx="3964177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039913C-38BF-4DC9-84BB-BD044976094F}"/>
              </a:ext>
            </a:extLst>
          </p:cNvPr>
          <p:cNvSpPr/>
          <p:nvPr/>
        </p:nvSpPr>
        <p:spPr>
          <a:xfrm>
            <a:off x="4864532" y="1383174"/>
            <a:ext cx="6559681" cy="2436472"/>
          </a:xfrm>
          <a:prstGeom prst="wedgeRectCallout">
            <a:avLst>
              <a:gd name="adj1" fmla="val -56944"/>
              <a:gd name="adj2" fmla="val -1849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we get water on the first throw, and that is the only information we have, this data is consistent with the entire globe being covered in water, and </a:t>
            </a:r>
            <a:r>
              <a:rPr lang="en-US" sz="2800" b="1" dirty="0"/>
              <a:t>p = 1 </a:t>
            </a:r>
            <a:r>
              <a:rPr lang="en-US" sz="2800" dirty="0"/>
              <a:t>is the most plausible estimate given our data.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8FCD62-3F42-40F7-8861-D2C87E79165E}"/>
              </a:ext>
            </a:extLst>
          </p:cNvPr>
          <p:cNvSpPr/>
          <p:nvPr/>
        </p:nvSpPr>
        <p:spPr>
          <a:xfrm>
            <a:off x="1145894" y="965415"/>
            <a:ext cx="555584" cy="5277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D85E-3F1C-4009-9F17-2A237CF1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382E-99FB-4434-945A-30F731E81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i="1" dirty="0">
                <a:solidFill>
                  <a:srgbClr val="000000"/>
                </a:solidFill>
                <a:effectLst/>
              </a:rPr>
              <a:t>“A patient goes to see a doctor. The doctor performs a test with 99 percent reliability--that is, 99 percent of people who are sick test positive and 99 percent of the healthy people test negative. The doctor knows that only 1 percent of the people in the country are sick. Now the question is: </a:t>
            </a:r>
            <a:r>
              <a:rPr lang="en-US" sz="3600" b="1" i="1" dirty="0">
                <a:solidFill>
                  <a:schemeClr val="accent1"/>
                </a:solidFill>
                <a:effectLst/>
              </a:rPr>
              <a:t>if the patient tests positive, what are the chances the patient is sick?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”</a:t>
            </a:r>
            <a:endParaRPr lang="en-US" sz="3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9AC46-5AE6-4E6C-89AD-2A8D82D46F82}"/>
              </a:ext>
            </a:extLst>
          </p:cNvPr>
          <p:cNvSpPr txBox="1"/>
          <p:nvPr/>
        </p:nvSpPr>
        <p:spPr>
          <a:xfrm>
            <a:off x="4334077" y="6311900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https://www.scientificamerican.com/article/what-is-bayess-theorem-an/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14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9" b="68912"/>
          <a:stretch/>
        </p:blipFill>
        <p:spPr>
          <a:xfrm>
            <a:off x="515227" y="965415"/>
            <a:ext cx="7239812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E397C7A-5D1D-4023-95B1-3175D6D8E2ED}"/>
              </a:ext>
            </a:extLst>
          </p:cNvPr>
          <p:cNvSpPr/>
          <p:nvPr/>
        </p:nvSpPr>
        <p:spPr>
          <a:xfrm>
            <a:off x="8762035" y="839163"/>
            <a:ext cx="3032567" cy="4844007"/>
          </a:xfrm>
          <a:prstGeom prst="wedgeRectCallout">
            <a:avLst>
              <a:gd name="adj1" fmla="val -84463"/>
              <a:gd name="adj2" fmla="val -192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we get land on the second throw, our estimate is revised to </a:t>
            </a:r>
            <a:r>
              <a:rPr lang="en-US" sz="2800" b="1" dirty="0"/>
              <a:t>p = 0.5</a:t>
            </a:r>
            <a:r>
              <a:rPr lang="en-US" sz="2800" dirty="0"/>
              <a:t>, because half of our data indicate water, the other indicate land. Other values are less likely given the data.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409678-C96D-4C23-AAD5-6548885CBFD4}"/>
              </a:ext>
            </a:extLst>
          </p:cNvPr>
          <p:cNvSpPr/>
          <p:nvPr/>
        </p:nvSpPr>
        <p:spPr>
          <a:xfrm>
            <a:off x="4803494" y="965415"/>
            <a:ext cx="555584" cy="5277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2"/>
          <a:stretch/>
        </p:blipFill>
        <p:spPr>
          <a:xfrm>
            <a:off x="515226" y="965415"/>
            <a:ext cx="10584363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</p:spTree>
    <p:extLst>
      <p:ext uri="{BB962C8B-B14F-4D97-AF65-F5344CB8AC3E}">
        <p14:creationId xmlns:p14="http://schemas.microsoft.com/office/powerpoint/2010/main" val="265073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20"/>
          <a:stretch/>
        </p:blipFill>
        <p:spPr>
          <a:xfrm>
            <a:off x="3067075" y="137886"/>
            <a:ext cx="5747088" cy="6343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6A1B3-0319-43F0-AD20-40C92DC0E071}"/>
              </a:ext>
            </a:extLst>
          </p:cNvPr>
          <p:cNvSpPr txBox="1"/>
          <p:nvPr/>
        </p:nvSpPr>
        <p:spPr>
          <a:xfrm>
            <a:off x="4641755" y="648182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water on globe</a:t>
            </a:r>
          </a:p>
        </p:txBody>
      </p:sp>
    </p:spTree>
    <p:extLst>
      <p:ext uri="{BB962C8B-B14F-4D97-AF65-F5344CB8AC3E}">
        <p14:creationId xmlns:p14="http://schemas.microsoft.com/office/powerpoint/2010/main" val="80025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E679-53E1-4A2F-B987-290EBEB6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A4AA-79F4-416A-902B-EF45AD0B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relative plausibility increases with sample size</a:t>
            </a:r>
          </a:p>
          <a:p>
            <a:r>
              <a:rPr lang="en-US" dirty="0"/>
              <a:t>However, Bayesian estimates are valid for any sample size, in contrast to non-Bayesian statistics, where validity of estimates often rests on the assumption of asymptomatic behavior at large sample sizes (e.g., 30+ for estimator for a normal distribution)</a:t>
            </a:r>
          </a:p>
          <a:p>
            <a:endParaRPr lang="en-US" dirty="0"/>
          </a:p>
          <a:p>
            <a:r>
              <a:rPr lang="en-US" b="1" dirty="0"/>
              <a:t>BUT: Bad prior can invalidate results at small sample sizes. There is NO FREE LUNCH!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C3304-0C49-4A4A-8D27-355E3A06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" y="2893"/>
            <a:ext cx="6387278" cy="6826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2FB4B-2C60-4C35-B222-5F99F507A870}"/>
              </a:ext>
            </a:extLst>
          </p:cNvPr>
          <p:cNvSpPr txBox="1"/>
          <p:nvPr/>
        </p:nvSpPr>
        <p:spPr>
          <a:xfrm>
            <a:off x="7025833" y="450570"/>
            <a:ext cx="46414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The posterior distribution is the result of a multiplicative interaction between the prior distribution and the likelihood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9525994-6B01-422C-AC0F-8A9F28727235}"/>
              </a:ext>
            </a:extLst>
          </p:cNvPr>
          <p:cNvSpPr/>
          <p:nvPr/>
        </p:nvSpPr>
        <p:spPr>
          <a:xfrm>
            <a:off x="7025833" y="3429000"/>
            <a:ext cx="4641448" cy="2978430"/>
          </a:xfrm>
          <a:prstGeom prst="wedgeRectCallout">
            <a:avLst>
              <a:gd name="adj1" fmla="val -61347"/>
              <a:gd name="adj2" fmla="val -383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same likelihood distribution, say from a binomial distribution function, can result in different posterior estimates depending on what priors we select. </a:t>
            </a:r>
          </a:p>
        </p:txBody>
      </p:sp>
    </p:spTree>
    <p:extLst>
      <p:ext uri="{BB962C8B-B14F-4D97-AF65-F5344CB8AC3E}">
        <p14:creationId xmlns:p14="http://schemas.microsoft.com/office/powerpoint/2010/main" val="374328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Important 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Garamond" panose="02020404030301010803" pitchFamily="18" charset="0"/>
              </a:rPr>
              <a:t>Posterior distributions reflect model’s certainty about a parameter </a:t>
            </a:r>
            <a:r>
              <a:rPr lang="en-US" sz="3600" i="1" dirty="0">
                <a:latin typeface="Garamond" panose="02020404030301010803" pitchFamily="18" charset="0"/>
              </a:rPr>
              <a:t>given </a:t>
            </a:r>
            <a:r>
              <a:rPr lang="en-US" sz="3600" dirty="0">
                <a:latin typeface="Garamond" panose="02020404030301010803" pitchFamily="18" charset="0"/>
              </a:rPr>
              <a:t>the assumptions built into the model</a:t>
            </a:r>
          </a:p>
          <a:p>
            <a:pPr marL="0" indent="0">
              <a:buNone/>
            </a:pPr>
            <a:endParaRPr lang="en-US" sz="3600" dirty="0">
              <a:latin typeface="Garamond" panose="02020404030301010803" pitchFamily="18" charset="0"/>
            </a:endParaRP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No guarantee the model is a good one</a:t>
            </a: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All models are wrong, but some are useful</a:t>
            </a: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Choice of likelihood functions is crucial for proper inferences</a:t>
            </a:r>
          </a:p>
        </p:txBody>
      </p:sp>
    </p:spTree>
    <p:extLst>
      <p:ext uri="{BB962C8B-B14F-4D97-AF65-F5344CB8AC3E}">
        <p14:creationId xmlns:p14="http://schemas.microsoft.com/office/powerpoint/2010/main" val="12760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Numerical Methods for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1) </a:t>
            </a:r>
            <a:r>
              <a:rPr lang="en-US" sz="3200" b="1" dirty="0">
                <a:latin typeface="Garamond" panose="02020404030301010803" pitchFamily="18" charset="0"/>
              </a:rPr>
              <a:t>Grid approximation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This week, using standard R functionality</a:t>
            </a: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2) </a:t>
            </a:r>
            <a:r>
              <a:rPr lang="en-US" sz="3200" b="1" dirty="0">
                <a:latin typeface="Garamond" panose="02020404030301010803" pitchFamily="18" charset="0"/>
              </a:rPr>
              <a:t>Quadratic approximation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Most of the rest of the semester using </a:t>
            </a:r>
            <a:r>
              <a:rPr lang="en-US" sz="2000" dirty="0">
                <a:latin typeface="Monaco" pitchFamily="2" charset="0"/>
              </a:rPr>
              <a:t>rethinking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package functions</a:t>
            </a: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3) </a:t>
            </a:r>
            <a:r>
              <a:rPr lang="en-US" sz="3200" b="1" dirty="0">
                <a:latin typeface="Garamond" panose="02020404030301010803" pitchFamily="18" charset="0"/>
              </a:rPr>
              <a:t>Markov chain Monte Carlo (MCMC)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End of the semester using </a:t>
            </a:r>
            <a:r>
              <a:rPr lang="en-US" sz="2000" dirty="0">
                <a:latin typeface="Monaco" pitchFamily="2" charset="0"/>
              </a:rPr>
              <a:t>rethinking</a:t>
            </a:r>
            <a:r>
              <a:rPr lang="en-US" sz="2800" dirty="0">
                <a:latin typeface="Garamond" panose="02020404030301010803" pitchFamily="18" charset="0"/>
              </a:rPr>
              <a:t> package functions that call Stan</a:t>
            </a:r>
          </a:p>
        </p:txBody>
      </p:sp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289973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B9DAAF-C711-4ACF-BE27-2964FB9AA158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C3943-5B80-4978-9503-4669F9C26E76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64012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98978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2E6FA6-F212-4AA9-96DC-2B136145F39A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0287E-59A9-4308-B66D-C2202C7A84C3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425741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435784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5C42F4-9093-45A7-938B-57F5F8131EDE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1F920-FF44-4651-BCCB-AE8702D2608B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18418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063602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4B7E44-F472-4D50-8813-9B7C5F8922CB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42AC-2D27-4570-8A43-F0F05EDBE03A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27390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2144-4480-4097-92C9-75D0D9FE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diagram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43ECB7-7DB3-4593-B94D-F78DD5989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376725"/>
              </p:ext>
            </p:extLst>
          </p:nvPr>
        </p:nvGraphicFramePr>
        <p:xfrm>
          <a:off x="728494" y="1690688"/>
          <a:ext cx="8128000" cy="455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1F0FCD-DC75-48A7-B23D-CA2DDA489118}"/>
              </a:ext>
            </a:extLst>
          </p:cNvPr>
          <p:cNvSpPr txBox="1"/>
          <p:nvPr/>
        </p:nvSpPr>
        <p:spPr>
          <a:xfrm>
            <a:off x="8856494" y="2120630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0.01 * 0.99 = 0.099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BB17B-5FCA-4632-A93C-2A80E3A98E39}"/>
              </a:ext>
            </a:extLst>
          </p:cNvPr>
          <p:cNvSpPr txBox="1"/>
          <p:nvPr/>
        </p:nvSpPr>
        <p:spPr>
          <a:xfrm>
            <a:off x="8856493" y="3198167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0.01 * 0.01 = 0.0001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ABEB9-9A43-4A86-8AC4-F319ECAC7135}"/>
              </a:ext>
            </a:extLst>
          </p:cNvPr>
          <p:cNvSpPr txBox="1"/>
          <p:nvPr/>
        </p:nvSpPr>
        <p:spPr>
          <a:xfrm>
            <a:off x="8856493" y="4275704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0.99 * 0.01 = 0.099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A70D2-FC1C-4333-81C8-354274605274}"/>
              </a:ext>
            </a:extLst>
          </p:cNvPr>
          <p:cNvSpPr txBox="1"/>
          <p:nvPr/>
        </p:nvSpPr>
        <p:spPr>
          <a:xfrm>
            <a:off x="8856492" y="5259558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0.99 * 0.99 = 0.9801</a:t>
            </a:r>
          </a:p>
        </p:txBody>
      </p:sp>
    </p:spTree>
    <p:extLst>
      <p:ext uri="{BB962C8B-B14F-4D97-AF65-F5344CB8AC3E}">
        <p14:creationId xmlns:p14="http://schemas.microsoft.com/office/powerpoint/2010/main" val="429055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AF96A-FEA4-F247-B6C4-E5A3154B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38" y="1710889"/>
            <a:ext cx="3597097" cy="38574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F6C175-932D-8040-8A43-F42F3322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8" y="385326"/>
            <a:ext cx="5239498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Thomas Bayes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83C4D-164A-4C04-A499-A7A86D12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9" y="1710889"/>
            <a:ext cx="3242553" cy="380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9FA25-68F2-47BD-8F3F-0888D1CEBB32}"/>
              </a:ext>
            </a:extLst>
          </p:cNvPr>
          <p:cNvSpPr txBox="1"/>
          <p:nvPr/>
        </p:nvSpPr>
        <p:spPr>
          <a:xfrm>
            <a:off x="923059" y="5651245"/>
            <a:ext cx="4286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English statistician and Presbyterian minister (1701-1761)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33AE6-0F8B-444B-8C64-6203D015928E}"/>
              </a:ext>
            </a:extLst>
          </p:cNvPr>
          <p:cNvSpPr txBox="1"/>
          <p:nvPr/>
        </p:nvSpPr>
        <p:spPr>
          <a:xfrm>
            <a:off x="5994670" y="520588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Pierre-Simon Laplace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7D0C-E54E-49D9-AA4C-1E001E7BD8EE}"/>
              </a:ext>
            </a:extLst>
          </p:cNvPr>
          <p:cNvSpPr txBox="1"/>
          <p:nvPr/>
        </p:nvSpPr>
        <p:spPr>
          <a:xfrm>
            <a:off x="7381672" y="5691081"/>
            <a:ext cx="384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French scholar and mathematician (1749-1827)</a:t>
            </a:r>
          </a:p>
        </p:txBody>
      </p:sp>
    </p:spTree>
    <p:extLst>
      <p:ext uri="{BB962C8B-B14F-4D97-AF65-F5344CB8AC3E}">
        <p14:creationId xmlns:p14="http://schemas.microsoft.com/office/powerpoint/2010/main" val="396310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EA51C6-6A41-6A45-A710-6EFB6501C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5227" y="1414089"/>
            <a:ext cx="3657600" cy="4029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1DDEB-6CEB-3245-B791-8B88D9D1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06" y="997085"/>
            <a:ext cx="3657600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16010</TotalTime>
  <Words>1550</Words>
  <Application>Microsoft Office PowerPoint</Application>
  <PresentationFormat>Widescreen</PresentationFormat>
  <Paragraphs>221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Bayesian Basics  Week 06 October 18, 2020 </vt:lpstr>
      <vt:lpstr>Thought experiment</vt:lpstr>
      <vt:lpstr>Thought experiment</vt:lpstr>
      <vt:lpstr>Thought experiment</vt:lpstr>
      <vt:lpstr>Thought experiment</vt:lpstr>
      <vt:lpstr>Thought experiment</vt:lpstr>
      <vt:lpstr>Tree diagram</vt:lpstr>
      <vt:lpstr>Thomas Bayes</vt:lpstr>
      <vt:lpstr>PowerPoint Presentation</vt:lpstr>
      <vt:lpstr>Summary of Bayesian Inference</vt:lpstr>
      <vt:lpstr>Bayes’ Theorem</vt:lpstr>
      <vt:lpstr>Bayes’ Theorem</vt:lpstr>
      <vt:lpstr>Thought experiment</vt:lpstr>
      <vt:lpstr>Using Bayes’ theorem</vt:lpstr>
      <vt:lpstr>Formalizing Bayesian Inference</vt:lpstr>
      <vt:lpstr>There is always prior information</vt:lpstr>
      <vt:lpstr>Formalizing Bayesian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 on sample size</vt:lpstr>
      <vt:lpstr>PowerPoint Presentation</vt:lpstr>
      <vt:lpstr>Important Caveat</vt:lpstr>
      <vt:lpstr>Numerical Methods for Bayesian Inference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for  Ecology and Evolutionary Biology  Bayesian Basics  Week 06 October 18, 2020 </dc:title>
  <dc:creator>Steffen Foerster</dc:creator>
  <cp:lastModifiedBy>Steffen Foerster</cp:lastModifiedBy>
  <cp:revision>8</cp:revision>
  <dcterms:created xsi:type="dcterms:W3CDTF">2021-10-06T20:30:31Z</dcterms:created>
  <dcterms:modified xsi:type="dcterms:W3CDTF">2021-10-18T21:03:02Z</dcterms:modified>
</cp:coreProperties>
</file>